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4"/>
  </p:sldMasterIdLst>
  <p:notesMasterIdLst>
    <p:notesMasterId r:id="rId42"/>
  </p:notesMasterIdLst>
  <p:sldIdLst>
    <p:sldId id="256" r:id="rId5"/>
    <p:sldId id="362" r:id="rId6"/>
    <p:sldId id="2076137449" r:id="rId7"/>
    <p:sldId id="2076137451" r:id="rId8"/>
    <p:sldId id="2076137460" r:id="rId9"/>
    <p:sldId id="2076137458" r:id="rId10"/>
    <p:sldId id="2076137459" r:id="rId11"/>
    <p:sldId id="2076137461" r:id="rId12"/>
    <p:sldId id="2076137462" r:id="rId13"/>
    <p:sldId id="2076137463" r:id="rId14"/>
    <p:sldId id="2076137464" r:id="rId15"/>
    <p:sldId id="2076137465" r:id="rId16"/>
    <p:sldId id="2076137468" r:id="rId17"/>
    <p:sldId id="2076137469" r:id="rId18"/>
    <p:sldId id="2076137470" r:id="rId19"/>
    <p:sldId id="2076137471" r:id="rId20"/>
    <p:sldId id="2076137472" r:id="rId21"/>
    <p:sldId id="2076137473" r:id="rId22"/>
    <p:sldId id="2076137474" r:id="rId23"/>
    <p:sldId id="2076137476" r:id="rId24"/>
    <p:sldId id="2076137478" r:id="rId25"/>
    <p:sldId id="2076137477" r:id="rId26"/>
    <p:sldId id="2076137479" r:id="rId27"/>
    <p:sldId id="2076137480" r:id="rId28"/>
    <p:sldId id="2076137481" r:id="rId29"/>
    <p:sldId id="2076137482" r:id="rId30"/>
    <p:sldId id="2076137483" r:id="rId31"/>
    <p:sldId id="2076137484" r:id="rId32"/>
    <p:sldId id="2076137485" r:id="rId33"/>
    <p:sldId id="2076137486" r:id="rId34"/>
    <p:sldId id="2076137487" r:id="rId35"/>
    <p:sldId id="2076137488" r:id="rId36"/>
    <p:sldId id="2076137489" r:id="rId37"/>
    <p:sldId id="2076137494" r:id="rId38"/>
    <p:sldId id="2076137490" r:id="rId39"/>
    <p:sldId id="2076137495" r:id="rId40"/>
    <p:sldId id="2076137497" r:id="rId41"/>
  </p:sldIdLst>
  <p:sldSz cx="12192000" cy="6858000"/>
  <p:notesSz cx="6881813" cy="9296400"/>
  <p:custDataLst>
    <p:tags r:id="rId43"/>
  </p:custData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3A493354-8763-441C-939F-32CB35108058}">
          <p14:sldIdLst>
            <p14:sldId id="256"/>
            <p14:sldId id="362"/>
            <p14:sldId id="2076137449"/>
            <p14:sldId id="2076137451"/>
            <p14:sldId id="2076137460"/>
            <p14:sldId id="2076137458"/>
            <p14:sldId id="2076137459"/>
            <p14:sldId id="2076137461"/>
            <p14:sldId id="2076137462"/>
            <p14:sldId id="2076137463"/>
            <p14:sldId id="2076137464"/>
            <p14:sldId id="2076137465"/>
            <p14:sldId id="2076137468"/>
            <p14:sldId id="2076137469"/>
            <p14:sldId id="2076137470"/>
            <p14:sldId id="2076137471"/>
            <p14:sldId id="2076137472"/>
            <p14:sldId id="2076137473"/>
            <p14:sldId id="2076137474"/>
            <p14:sldId id="2076137476"/>
            <p14:sldId id="2076137478"/>
            <p14:sldId id="2076137477"/>
            <p14:sldId id="2076137479"/>
            <p14:sldId id="2076137480"/>
            <p14:sldId id="2076137481"/>
            <p14:sldId id="2076137482"/>
            <p14:sldId id="2076137483"/>
            <p14:sldId id="2076137484"/>
            <p14:sldId id="2076137485"/>
            <p14:sldId id="2076137486"/>
            <p14:sldId id="2076137487"/>
            <p14:sldId id="2076137488"/>
            <p14:sldId id="2076137489"/>
            <p14:sldId id="2076137494"/>
            <p14:sldId id="2076137490"/>
            <p14:sldId id="2076137495"/>
            <p14:sldId id="20761374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9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Cerea" initials="EC" lastIdx="8" clrIdx="0">
    <p:extLst>
      <p:ext uri="{19B8F6BF-5375-455C-9EA6-DF929625EA0E}">
        <p15:presenceInfo xmlns:p15="http://schemas.microsoft.com/office/powerpoint/2012/main" userId="S-1-5-21-776561741-838170752-839522115-4184" providerId="AD"/>
      </p:ext>
    </p:extLst>
  </p:cmAuthor>
  <p:cmAuthor id="2" name="Stefania Testini" initials="ST" lastIdx="6" clrIdx="1">
    <p:extLst>
      <p:ext uri="{19B8F6BF-5375-455C-9EA6-DF929625EA0E}">
        <p15:presenceInfo xmlns:p15="http://schemas.microsoft.com/office/powerpoint/2012/main" userId="S-1-5-21-776561741-838170752-839522115-26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01A"/>
    <a:srgbClr val="6667AA"/>
    <a:srgbClr val="00074D"/>
    <a:srgbClr val="18C3EF"/>
    <a:srgbClr val="382F2D"/>
    <a:srgbClr val="F8B50C"/>
    <a:srgbClr val="F68106"/>
    <a:srgbClr val="68217A"/>
    <a:srgbClr val="0072C6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B2922-F626-4422-851A-44C457690B33}" v="31" dt="2023-01-21T16:10:39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434" autoAdjust="0"/>
  </p:normalViewPr>
  <p:slideViewPr>
    <p:cSldViewPr>
      <p:cViewPr varScale="1">
        <p:scale>
          <a:sx n="71" d="100"/>
          <a:sy n="71" d="100"/>
        </p:scale>
        <p:origin x="1037" y="283"/>
      </p:cViewPr>
      <p:guideLst>
        <p:guide orient="horz" pos="436"/>
        <p:guide pos="3840"/>
        <p:guide pos="438"/>
        <p:guide orient="horz" pos="754"/>
        <p:guide orient="horz" pos="2160"/>
        <p:guide orient="horz" pos="9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A7D96D5-93ED-4A30-B50F-752CD755AE98}" type="datetimeFigureOut">
              <a:rPr lang="it-IT" smtClean="0"/>
              <a:t>16/09/2025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21468F6-C5A3-4BBC-82B3-E5D925D895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35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2"/>
          <p:cNvSpPr>
            <a:spLocks noGrp="1"/>
          </p:cNvSpPr>
          <p:nvPr>
            <p:ph type="ctrTitle" hasCustomPrompt="1"/>
          </p:nvPr>
        </p:nvSpPr>
        <p:spPr>
          <a:xfrm>
            <a:off x="504334" y="2148246"/>
            <a:ext cx="9048815" cy="7143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buFont typeface="Arial" pitchFamily="34" charset="0"/>
              <a:buNone/>
              <a:def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it-IT" dirty="0"/>
              <a:t>TITOLO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04332" y="2996952"/>
            <a:ext cx="9144064" cy="4286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it-IT" dirty="0"/>
              <a:t>Luogo, GG mese AAAA</a:t>
            </a:r>
            <a:endParaRPr lang="en-US" dirty="0"/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04334" y="4152500"/>
            <a:ext cx="3714777" cy="4286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it-IT" dirty="0"/>
              <a:t>Presentatore, Ruolo</a:t>
            </a:r>
            <a:endParaRPr lang="en-US" dirty="0"/>
          </a:p>
        </p:txBody>
      </p:sp>
      <p:pic>
        <p:nvPicPr>
          <p:cNvPr id="11" name="Immagine 10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E07F7AC-8389-4E5E-B5A9-7EA56FB235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82" y="-235563"/>
            <a:ext cx="6113818" cy="2425448"/>
          </a:xfrm>
          <a:prstGeom prst="rect">
            <a:avLst/>
          </a:prstGeom>
        </p:spPr>
      </p:pic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5D489400-E6E8-42DC-9D87-D4D0FD283009}"/>
              </a:ext>
            </a:extLst>
          </p:cNvPr>
          <p:cNvSpPr/>
          <p:nvPr userDrawn="1"/>
        </p:nvSpPr>
        <p:spPr>
          <a:xfrm>
            <a:off x="606425" y="2871896"/>
            <a:ext cx="5616000" cy="28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843C0C"/>
              </a:gs>
              <a:gs pos="52000">
                <a:srgbClr val="ED7D31"/>
              </a:gs>
              <a:gs pos="100000">
                <a:srgbClr val="BF571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magine 13" descr="Immagine che contiene volando, acqua, aria, aquilone&#10;&#10;Descrizione generata automaticamente">
            <a:extLst>
              <a:ext uri="{FF2B5EF4-FFF2-40B4-BE49-F238E27FC236}">
                <a16:creationId xmlns:a16="http://schemas.microsoft.com/office/drawing/2014/main" id="{384570A3-C782-4324-804F-4B058CE59C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768" y="4941168"/>
            <a:ext cx="3021039" cy="272323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A8E9C06-0BFE-4660-9CD0-5F0161283C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083541"/>
            <a:ext cx="5777880" cy="57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4173">
          <p15:clr>
            <a:srgbClr val="FBAE40"/>
          </p15:clr>
        </p15:guide>
        <p15:guide id="2" pos="212">
          <p15:clr>
            <a:srgbClr val="FBAE40"/>
          </p15:clr>
        </p15:guide>
        <p15:guide id="3" pos="38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57B3999-2549-4AD0-BA77-F104EDAC65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3347" r="1408" b="2357"/>
          <a:stretch/>
        </p:blipFill>
        <p:spPr>
          <a:xfrm>
            <a:off x="47328" y="0"/>
            <a:ext cx="12144672" cy="6858000"/>
          </a:xfrm>
          <a:prstGeom prst="rect">
            <a:avLst/>
          </a:prstGeom>
        </p:spPr>
      </p:pic>
      <p:pic>
        <p:nvPicPr>
          <p:cNvPr id="15" name="Immagine 1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9D69D2-EFCD-4881-81B2-0453D8C85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5733256"/>
            <a:ext cx="3070568" cy="1218143"/>
          </a:xfrm>
          <a:prstGeom prst="rect">
            <a:avLst/>
          </a:prstGeom>
        </p:spPr>
      </p:pic>
      <p:sp>
        <p:nvSpPr>
          <p:cNvPr id="16" name="Title 12">
            <a:extLst>
              <a:ext uri="{FF2B5EF4-FFF2-40B4-BE49-F238E27FC236}">
                <a16:creationId xmlns:a16="http://schemas.microsoft.com/office/drawing/2014/main" id="{A8164396-A9BC-4220-AAE4-102C1015E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407" y="192003"/>
            <a:ext cx="10637119" cy="714380"/>
          </a:xfrm>
          <a:prstGeom prst="rect">
            <a:avLst/>
          </a:prstGeom>
        </p:spPr>
        <p:txBody>
          <a:bodyPr anchor="ctr"/>
          <a:lstStyle>
            <a:lvl1pPr>
              <a:buFont typeface="Arial" pitchFamily="34" charset="0"/>
              <a:buNone/>
              <a:defRPr lang="en-US" sz="3733" b="1" dirty="0">
                <a:solidFill>
                  <a:srgbClr val="F78A0A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it-IT" dirty="0"/>
              <a:t>Titolo – pagina con logo Eos</a:t>
            </a:r>
            <a:endParaRPr lang="en-US" dirty="0"/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6BFE6803-CFD5-42F5-8E1E-53024E04C9CE}"/>
              </a:ext>
            </a:extLst>
          </p:cNvPr>
          <p:cNvCxnSpPr>
            <a:cxnSpLocks/>
          </p:cNvCxnSpPr>
          <p:nvPr userDrawn="1"/>
        </p:nvCxnSpPr>
        <p:spPr>
          <a:xfrm>
            <a:off x="755310" y="909000"/>
            <a:ext cx="1440160" cy="0"/>
          </a:xfrm>
          <a:prstGeom prst="line">
            <a:avLst/>
          </a:prstGeom>
          <a:ln w="57150">
            <a:solidFill>
              <a:srgbClr val="F681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F06E276C-2D58-45F5-BEDC-01CF2546E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0" t="57349" r="21649" b="21972"/>
          <a:stretch/>
        </p:blipFill>
        <p:spPr>
          <a:xfrm>
            <a:off x="-9015" y="6309320"/>
            <a:ext cx="2204486" cy="43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89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2"/>
          <p:cNvSpPr>
            <a:spLocks noGrp="1"/>
          </p:cNvSpPr>
          <p:nvPr>
            <p:ph type="ctrTitle" hasCustomPrompt="1"/>
          </p:nvPr>
        </p:nvSpPr>
        <p:spPr>
          <a:xfrm>
            <a:off x="614407" y="192003"/>
            <a:ext cx="10637119" cy="714380"/>
          </a:xfrm>
          <a:prstGeom prst="rect">
            <a:avLst/>
          </a:prstGeom>
        </p:spPr>
        <p:txBody>
          <a:bodyPr anchor="ctr"/>
          <a:lstStyle>
            <a:lvl1pPr>
              <a:buFont typeface="Arial" pitchFamily="34" charset="0"/>
              <a:buNone/>
              <a:defRPr lang="en-US" sz="3733" b="1" dirty="0">
                <a:solidFill>
                  <a:srgbClr val="F78A0A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it-IT" dirty="0"/>
              <a:t>Titolo – pagina senza loghi</a:t>
            </a:r>
            <a:endParaRPr lang="en-US" dirty="0"/>
          </a:p>
        </p:txBody>
      </p:sp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E86BEA30-9377-407A-BB6C-07CC202769BB}"/>
              </a:ext>
            </a:extLst>
          </p:cNvPr>
          <p:cNvCxnSpPr>
            <a:cxnSpLocks/>
          </p:cNvCxnSpPr>
          <p:nvPr userDrawn="1"/>
        </p:nvCxnSpPr>
        <p:spPr>
          <a:xfrm>
            <a:off x="755310" y="909000"/>
            <a:ext cx="1440160" cy="0"/>
          </a:xfrm>
          <a:prstGeom prst="line">
            <a:avLst/>
          </a:prstGeom>
          <a:ln w="57150">
            <a:solidFill>
              <a:srgbClr val="F681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714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D90A9-D707-40EF-9DF8-FCB1609687DD}" type="datetimeFigureOut">
              <a:rPr lang="it-IT" smtClean="0"/>
              <a:t>16/09/2025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7731C-A470-4FA3-8206-51D9371673B8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2A552B3-4F11-42E0-87A4-ED71E50DED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696" y="-5789"/>
            <a:ext cx="229813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9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8" r:id="rId2"/>
    <p:sldLayoutId id="2147483767" r:id="rId3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000" dirty="0"/>
              <a:t>Best practices: IVC Rilavorazioni ed Autoconsumi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504334" y="3933056"/>
            <a:ext cx="5303634" cy="792088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Simone Grassi,</a:t>
            </a:r>
            <a:r>
              <a:rPr lang="it-IT" dirty="0">
                <a:solidFill>
                  <a:schemeClr val="tx1"/>
                </a:solidFill>
                <a:latin typeface="Segoe UI Light"/>
                <a:cs typeface="Segoe UI Light"/>
              </a:rPr>
              <a:t> Manufacturing Competence Circle Head</a:t>
            </a:r>
          </a:p>
          <a:p>
            <a:r>
              <a:rPr lang="it-IT" dirty="0"/>
              <a:t>Francesco Petrera, Finance Competence </a:t>
            </a:r>
            <a:r>
              <a:rPr lang="it-IT" dirty="0" err="1"/>
              <a:t>Circle</a:t>
            </a:r>
            <a:r>
              <a:rPr lang="en-US" dirty="0"/>
              <a:t> Head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23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4000" dirty="0"/>
              <a:t> – Caso A2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ARTPRO-002: creato, avanzato e chiuso OdP Nr. 319000481 per 1 PZ. Modificati </a:t>
            </a:r>
            <a:r>
              <a:rPr lang="it-IT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Diba</a:t>
            </a: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(aggiunto 1 ulteriore componente ad es. un ricambio) e Ciclo; nel Ciclo è presente solo 1 ora come Tempo di lavorazione </a:t>
            </a:r>
            <a:r>
              <a:rPr lang="it-IT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dell’AdP</a:t>
            </a: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1000.</a:t>
            </a:r>
          </a:p>
          <a:p>
            <a:pPr algn="just">
              <a:spcBef>
                <a:spcPts val="600"/>
              </a:spcBef>
            </a:pP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L’articolo aggiunto (ARTACQ-002) presenta un costo pari a € 15,00.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AC4156-62FF-3E56-4C29-1FCE92346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1" y="2564904"/>
            <a:ext cx="9899069" cy="236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2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4000" dirty="0"/>
              <a:t> – Caso A2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ARTPRO-002: costo OdP rilavorazione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30FD59-64CF-B7D1-9688-338C9A00C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599" y="1556792"/>
            <a:ext cx="7386802" cy="435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60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4000" dirty="0"/>
              <a:t> – Caso A2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IVC: nuovo calcolo costo tramite cod. periodo 2023_04_EFF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2ECED3-CFA8-54C7-8B35-2A93CCE05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92" y="1702920"/>
            <a:ext cx="7562584" cy="218346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2E2DEF5-5190-C2C1-D7FA-052F2CD6C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906383"/>
            <a:ext cx="4889257" cy="479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35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3600" dirty="0"/>
              <a:t> – Caso A3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Articolo di acquisto il cui costo si incrementa per effetto della rilavorazione: creazione di un apposito OdP che versi e consumi la </a:t>
            </a:r>
            <a:r>
              <a:rPr lang="it-IT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stessa quantità</a:t>
            </a: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del codice articolo oggetto di rilavorazione.</a:t>
            </a:r>
          </a:p>
          <a:p>
            <a:pPr algn="just">
              <a:spcBef>
                <a:spcPts val="600"/>
              </a:spcBef>
            </a:pP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ARTACQ-003: articolo acquistato (10 PZ a € 20) e rilavorato: in anagrafica non è abbinata una </a:t>
            </a:r>
            <a:r>
              <a:rPr lang="it-IT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Diba</a:t>
            </a: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ma presenta un Ciclo di produzione, contenente 1 ora di lavorazione </a:t>
            </a:r>
            <a:r>
              <a:rPr lang="it-IT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dell’AdP</a:t>
            </a: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1000; creato, avanzato e chiuso OdP Nr. 319000482 per 10 PZ.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D4D77C-C6F5-0A24-0D29-439C1DB37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588" y="2852936"/>
            <a:ext cx="920082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93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3600" dirty="0"/>
              <a:t> – Caso A3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ARTACQ-003: costo OdP rilavorazione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74C66BF-3228-6C75-7CB6-8C1209F7A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558" y="1628800"/>
            <a:ext cx="7344816" cy="44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4000" dirty="0"/>
              <a:t> – Caso A3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IVC: nuovo calcolo costo tramite cod. periodo 2023_04_EFF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485D948-D400-E741-A9C9-4359778DB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7" y="1721972"/>
            <a:ext cx="7705487" cy="22242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FCB03A0-3B65-6B6C-F5B6-752B231D7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422" y="1203695"/>
            <a:ext cx="4595617" cy="46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93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3600" dirty="0"/>
              <a:t> – Caso B1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Il costo dell’articolo non varia (es.: Declassamento articolo a 2° scelta, etc.): è sufficiente gestire un trasferimento di giacenza. </a:t>
            </a:r>
          </a:p>
          <a:p>
            <a:pPr algn="just">
              <a:spcBef>
                <a:spcPts val="600"/>
              </a:spcBef>
            </a:pP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ARTPRO-003 (articolo di produzione con </a:t>
            </a:r>
            <a:r>
              <a:rPr lang="it-IT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Diba</a:t>
            </a: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e Ciclo dell’ARTPRO-001): creato, avanzato e chiuso OdP Nr. 319000483 per 1 PZ.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765BB7D-D0FD-C2F7-9700-F2091AD40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806" y="2492896"/>
            <a:ext cx="6800387" cy="39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2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4000" dirty="0"/>
              <a:t> – Caso B1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Esecuzione trasferimento di giacenza da ARTPRO-003 ad ARTPRO-004. 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9EB6CCC-E4BE-AF06-4FC4-50E51BC9A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700809"/>
            <a:ext cx="10810185" cy="321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45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4000" dirty="0"/>
              <a:t> – Caso B1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ARTPRO-004: inserimento Costi prepartenza (IVC) in modo da assegnare il costo opportuno al movimento di tipo Rettifica positiva. 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2A745C-B24B-71EF-318D-3968253F7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07" y="1988841"/>
            <a:ext cx="10637119" cy="171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35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4000" dirty="0"/>
              <a:t> – Caso B1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IVC: calcolo costo tramite cod. periodo 2023_04_EFF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F1FFDB1-965E-731C-3DDF-C86B49940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07" y="1484784"/>
            <a:ext cx="10879823" cy="41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33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730F951-6F92-4BA7-B70D-98FD11608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6"/>
            <a:ext cx="5143500" cy="6858000"/>
          </a:xfrm>
          <a:prstGeom prst="rect">
            <a:avLst/>
          </a:prstGeom>
        </p:spPr>
      </p:pic>
      <p:pic>
        <p:nvPicPr>
          <p:cNvPr id="5" name="Immagine 4" descr="Immagine che contiene microfono&#10;&#10;Descrizione generata automaticamente">
            <a:extLst>
              <a:ext uri="{FF2B5EF4-FFF2-40B4-BE49-F238E27FC236}">
                <a16:creationId xmlns:a16="http://schemas.microsoft.com/office/drawing/2014/main" id="{75603C4B-19AB-43AF-9402-C055FEA09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11" y="-7626"/>
            <a:ext cx="4923489" cy="686562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27476" y="192003"/>
            <a:ext cx="9324050" cy="714380"/>
          </a:xfrm>
        </p:spPr>
        <p:txBody>
          <a:bodyPr/>
          <a:lstStyle/>
          <a:p>
            <a:r>
              <a:rPr lang="it-IT" dirty="0"/>
              <a:t>Agenda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1F327685-748B-4E22-82D7-73EAD931BF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-1214841"/>
            <a:ext cx="842430" cy="1058321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3DBFC4C5-07AD-4AAA-AAF4-2EC7BE4398E8}"/>
              </a:ext>
            </a:extLst>
          </p:cNvPr>
          <p:cNvSpPr txBox="1"/>
          <p:nvPr/>
        </p:nvSpPr>
        <p:spPr>
          <a:xfrm>
            <a:off x="1055440" y="1802320"/>
            <a:ext cx="4608512" cy="425648"/>
          </a:xfrm>
          <a:prstGeom prst="roundRect">
            <a:avLst/>
          </a:prstGeom>
          <a:solidFill>
            <a:srgbClr val="F68106"/>
          </a:solidFill>
        </p:spPr>
        <p:txBody>
          <a:bodyPr wrap="square" rtlCol="0">
            <a:spAutoFit/>
          </a:bodyPr>
          <a:lstStyle/>
          <a:p>
            <a:pPr defTabSz="1218987"/>
            <a:r>
              <a:rPr lang="it-IT" sz="19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IVC Rilavorazioni ed Autoconsumi </a:t>
            </a:r>
            <a:endParaRPr lang="en-IN" sz="19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93FF6AB7-9CF2-406C-B2BC-41BA5246AF6A}"/>
              </a:ext>
            </a:extLst>
          </p:cNvPr>
          <p:cNvSpPr txBox="1"/>
          <p:nvPr/>
        </p:nvSpPr>
        <p:spPr>
          <a:xfrm>
            <a:off x="1055440" y="2674385"/>
            <a:ext cx="4608512" cy="442674"/>
          </a:xfrm>
          <a:prstGeom prst="roundRect">
            <a:avLst/>
          </a:prstGeom>
          <a:solidFill>
            <a:srgbClr val="F68106"/>
          </a:solidFill>
        </p:spPr>
        <p:txBody>
          <a:bodyPr wrap="square" rtlCol="0">
            <a:spAutoFit/>
          </a:bodyPr>
          <a:lstStyle/>
          <a:p>
            <a:pPr defTabSz="1218987"/>
            <a:r>
              <a:rPr lang="en-US" sz="20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Esempi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casistiche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gestite</a:t>
            </a:r>
            <a:endParaRPr lang="en-I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5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3600" dirty="0"/>
              <a:t>/Lotto (o </a:t>
            </a:r>
            <a:r>
              <a:rPr lang="en-US" sz="3600" dirty="0" err="1"/>
              <a:t>Variante</a:t>
            </a:r>
            <a:r>
              <a:rPr lang="en-US" sz="3600" dirty="0"/>
              <a:t>) – Caso A4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Il costo dell’articolo si incrementa per effetto della rilavorazione: creazione di un apposito OdP che versi e consumi la </a:t>
            </a:r>
            <a:r>
              <a:rPr lang="it-IT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stessa quantità </a:t>
            </a: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del codice articolo/lotto oggetto di rilavorazione. </a:t>
            </a:r>
          </a:p>
          <a:p>
            <a:pPr algn="just">
              <a:spcBef>
                <a:spcPts val="600"/>
              </a:spcBef>
            </a:pP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ARTPRO-005 (articolo di produzione), lotto L000006: creato, avanzato e chiuso OdP Nr. 319000484 per 1 PZ.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01E40AB-C743-B502-8076-1133E9F17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725" y="2420888"/>
            <a:ext cx="679937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59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4000" dirty="0"/>
              <a:t>/Lotto (o </a:t>
            </a:r>
            <a:r>
              <a:rPr lang="en-US" sz="4000" dirty="0" err="1"/>
              <a:t>Variante</a:t>
            </a:r>
            <a:r>
              <a:rPr lang="en-US" sz="4000" dirty="0"/>
              <a:t>) – Caso A4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IVC: calcolo costo tramite cod. periodo 2023_04_EFF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C20E762-A732-E982-B7D1-331EBECDF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660952"/>
            <a:ext cx="8638404" cy="342423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B8C746A-DE23-A631-0F43-47D352661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517" y="1988840"/>
            <a:ext cx="7863009" cy="270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00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3600" dirty="0"/>
              <a:t>/Lotto (o </a:t>
            </a:r>
            <a:r>
              <a:rPr lang="en-US" sz="3600" dirty="0" err="1"/>
              <a:t>Variante</a:t>
            </a:r>
            <a:r>
              <a:rPr lang="en-US" sz="3600" dirty="0"/>
              <a:t>) – Caso A4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ARTPRO-005: creato, avanzato e chiuso OdP Nr. 319000485 per 1 PZ, inserendo il lotto L000006 sia per il Consumo sia per l’Output. </a:t>
            </a:r>
          </a:p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Modificati </a:t>
            </a:r>
            <a:r>
              <a:rPr lang="it-IT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Diba</a:t>
            </a: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e Ciclo: nel Ciclo è presente solo 1 ora come Tempo di lavorazione </a:t>
            </a:r>
            <a:r>
              <a:rPr lang="it-IT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dell’AdP</a:t>
            </a: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1000.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00187BD-8C94-0825-2806-A9BCF0356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2132856"/>
            <a:ext cx="6912768" cy="400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25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4000" dirty="0"/>
              <a:t>/Lotto (o </a:t>
            </a:r>
            <a:r>
              <a:rPr lang="en-US" sz="4000" dirty="0" err="1"/>
              <a:t>Variante</a:t>
            </a:r>
            <a:r>
              <a:rPr lang="en-US" sz="4000" dirty="0"/>
              <a:t>) – Caso A4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IVC: nuovo calcolo costo tramite cod. periodo 2023_04_EFF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4057C2C-4E51-E4B6-24C5-CF86FBEEC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931695"/>
            <a:ext cx="7757982" cy="308629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11A8267-14EB-4CE3-A1D5-59021ECF7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2293639"/>
            <a:ext cx="6355631" cy="23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8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3600" dirty="0"/>
              <a:t>/Lotto (o </a:t>
            </a:r>
            <a:r>
              <a:rPr lang="en-US" sz="3600" dirty="0" err="1"/>
              <a:t>Variante</a:t>
            </a:r>
            <a:r>
              <a:rPr lang="en-US" sz="3600" dirty="0"/>
              <a:t>) – Caso A5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Il costo dell’articolo si incrementa per effetto della rilavorazione e l’aggiunta di componenti: creazione di un apposito OdP che versi e consumi la </a:t>
            </a:r>
            <a:r>
              <a:rPr lang="it-IT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stessa quantità </a:t>
            </a: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del codice articolo oggetto di rilavorazione. </a:t>
            </a:r>
          </a:p>
          <a:p>
            <a:pPr algn="just">
              <a:spcBef>
                <a:spcPts val="600"/>
              </a:spcBef>
            </a:pP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ARTPRO-006 (articolo di produzione), lotto L000007: creato, avanzato e chiuso OdP Nr. 319000486 per 1 PZ.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295EA6A-2344-5F64-28AA-4C8F6AC5A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2636912"/>
            <a:ext cx="6437687" cy="378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4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3600" dirty="0"/>
              <a:t>/Lotto (o </a:t>
            </a:r>
            <a:r>
              <a:rPr lang="en-US" sz="3600" dirty="0" err="1"/>
              <a:t>Variante</a:t>
            </a:r>
            <a:r>
              <a:rPr lang="en-US" sz="3600" dirty="0"/>
              <a:t>) – Caso A5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ARTPRO-006: creato, avanzato e chiuso OdP Nr. 319000487 per 1 PZ, inserendo il lotto L000007 sia per il Consumo sia per l’Output. </a:t>
            </a:r>
          </a:p>
          <a:p>
            <a:pPr algn="just"/>
            <a:r>
              <a:rPr lang="it-IT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Modificati </a:t>
            </a:r>
            <a:r>
              <a:rPr lang="it-IT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Diba</a:t>
            </a:r>
            <a:r>
              <a:rPr lang="it-IT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(aggiunto 1 ulteriore componente, ad es. un ricambio) e Ciclo; nel Ciclo è presente solo 1 ora come Tempo di lavorazione </a:t>
            </a:r>
            <a:r>
              <a:rPr lang="it-IT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dell’AdP</a:t>
            </a:r>
            <a:r>
              <a:rPr lang="it-IT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1000.</a:t>
            </a:r>
          </a:p>
          <a:p>
            <a:pPr algn="just">
              <a:spcBef>
                <a:spcPts val="600"/>
              </a:spcBef>
            </a:pPr>
            <a:r>
              <a:rPr lang="it-IT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L’articolo aggiunto (ARTACQ-002) presenta un costo pari a € 15,00.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C494C5-556E-AA90-95F7-7D9F34CE0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657047"/>
            <a:ext cx="6774865" cy="400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1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4000" dirty="0"/>
              <a:t>/Lotto (o </a:t>
            </a:r>
            <a:r>
              <a:rPr lang="en-US" sz="4000" dirty="0" err="1"/>
              <a:t>Variante</a:t>
            </a:r>
            <a:r>
              <a:rPr lang="en-US" sz="4000" dirty="0"/>
              <a:t>) – Caso A5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IVC: nuovo calcolo costo tramite cod. periodo 2023_04_EFF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C5A2082-12F3-AE90-FC09-3F68F308B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4" y="1473884"/>
            <a:ext cx="7475177" cy="309466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9470F73-E8D9-A017-990F-9EF1BE844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078" y="4568550"/>
            <a:ext cx="6984776" cy="212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0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3600" dirty="0"/>
              <a:t>/Lotto (o </a:t>
            </a:r>
            <a:r>
              <a:rPr lang="en-US" sz="3600" dirty="0" err="1"/>
              <a:t>Variante</a:t>
            </a:r>
            <a:r>
              <a:rPr lang="en-US" sz="3600" dirty="0"/>
              <a:t>) – Caso A6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Articolo di acquisto il cui costo si incrementa per effetto della rilavorazione: creazione di un apposito OdP che versi e consumi la </a:t>
            </a:r>
            <a:r>
              <a:rPr lang="it-IT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stessa quantità</a:t>
            </a: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del codice articolo oggetto di rilavorazione.</a:t>
            </a:r>
          </a:p>
          <a:p>
            <a:pPr algn="just">
              <a:spcBef>
                <a:spcPts val="600"/>
              </a:spcBef>
            </a:pP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ARTACQ-004: articolo acquistato (10 PZ a € 20) con lotto L000008 e rilavorato: in anagrafica non è abbinata una </a:t>
            </a:r>
            <a:r>
              <a:rPr lang="it-IT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Diba</a:t>
            </a: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ma presenta un Ciclo di produzione, contenente 1 ora di lavorazione </a:t>
            </a:r>
            <a:r>
              <a:rPr lang="it-IT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dell’AdP</a:t>
            </a: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1000; creato, avanzato e chiuso OdP Nr. 319000488 per 10 PZ.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CD9B73C-EFAD-9060-BE70-783F9ECF9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42" y="2852936"/>
            <a:ext cx="6063116" cy="364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9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4000" dirty="0"/>
              <a:t>/Lotto (o </a:t>
            </a:r>
            <a:r>
              <a:rPr lang="en-US" sz="4000" dirty="0" err="1"/>
              <a:t>Variante</a:t>
            </a:r>
            <a:r>
              <a:rPr lang="en-US" sz="4000" dirty="0"/>
              <a:t>) – Caso A6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IVC: nuovo calcolo costo tramite cod. periodo 2023_04_EFF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E94E28B-223D-9A4D-6DAF-CBCAFD6F9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844824"/>
            <a:ext cx="8271233" cy="275179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0BD08A6-FE72-7C17-8BB8-E3328D414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4221088"/>
            <a:ext cx="7384420" cy="2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8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200" dirty="0" err="1"/>
              <a:t>Articolo</a:t>
            </a:r>
            <a:r>
              <a:rPr lang="en-US" sz="3600" dirty="0"/>
              <a:t>/Lotto (o </a:t>
            </a:r>
            <a:r>
              <a:rPr lang="en-US" sz="3600" dirty="0" err="1"/>
              <a:t>Variante</a:t>
            </a:r>
            <a:r>
              <a:rPr lang="en-US" sz="3600" dirty="0"/>
              <a:t>) – Caso B2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Il costo dell’articolo non varia (es.: Declassamento articolo a 2° scelta, etc.): è sufficiente gestire una Riclassifica articolo o comunque un trasferimento di giacenza. </a:t>
            </a:r>
          </a:p>
          <a:p>
            <a:pPr algn="just">
              <a:spcBef>
                <a:spcPts val="600"/>
              </a:spcBef>
            </a:pP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ARTPRO-007 (articolo di produzione) con lotto L000009: creato, avanzato e chiuso OdP Nr. 319000489 per 1 PZ.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6277E8E-AE96-E24D-0770-B69403C63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485" y="2492896"/>
            <a:ext cx="6740961" cy="39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00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600" dirty="0"/>
              <a:t>IVC Gestione Rilavorazioni ed Autoconsumi</a:t>
            </a:r>
            <a:endParaRPr lang="en-IN" sz="3600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90907" y="1196752"/>
            <a:ext cx="10484118" cy="4984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La logica standard che consente la corretta costificazione, all’interno dell’App IVC (calcolo roll up), dei diversi casi relativi a rilavorazioni, è quella di effettuare il cambio del codice articolo, consumando l’articolo prodotto in precedenza e versando a magazzino l’articolo generato a seguito della rilavorazione.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 alternative possono essere due, a seconda che si incrementi o meno il costo dell’articolo rilavorato: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it-IT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Il costo dell’articolo si incrementa per effetto della rilavorazione (es.: Rimozione difetto/anomalia, Cernita per controllo qualità, etc.): occorre gestire apposito OdP;</a:t>
            </a:r>
          </a:p>
          <a:p>
            <a:pPr marL="952485" lvl="1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Nel singolo OdP si dovrà intervenire per variare i componenti e le fasi del ciclo di produzione.</a:t>
            </a:r>
          </a:p>
          <a:p>
            <a:pPr marL="952485" lvl="1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Il costo dell’articolo rilavorato, determinato tramite l’App IVC, si incrementerà della sola fase presente nel ciclo dell’apposito OdP, valorizzando il campo “Quantità </a:t>
            </a:r>
            <a:r>
              <a:rPr lang="it-IT" sz="17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ri</a:t>
            </a:r>
            <a:r>
              <a:rPr lang="it-IT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-prodotta” dello Storico articoli IVC. Il costo sarà quindi determinato secondo la seguente formula: (Costo di produzione + Costo della fase di rilavorazione) / Quantità prodotta.  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it-IT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Il costo dell’articolo non varia (es.: Declassamento articolo a 2° scelta, etc.): è sufficiente gestire una Riclassifica di magazzino (esempio in caso di modifica lotto) o comunque un trasferimento di giacenza.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7328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4000" dirty="0"/>
              <a:t>/Lotto (o </a:t>
            </a:r>
            <a:r>
              <a:rPr lang="en-US" sz="4000" dirty="0" err="1"/>
              <a:t>Variante</a:t>
            </a:r>
            <a:r>
              <a:rPr lang="en-US" sz="4000" dirty="0"/>
              <a:t>) – Caso B2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Esecuzione Riclassifica articoli (trasferimento di giacenza) ARTPRO-007 dal lotto L000009 al lotto L000010. 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F0FEA1A-B696-00CD-0013-89C8EF9C6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700809"/>
            <a:ext cx="6336704" cy="229652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2ED351A-B2C4-D79A-0E03-6314FFD4A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3210939"/>
            <a:ext cx="5327176" cy="28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3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3600" dirty="0"/>
              <a:t>/Lotto (o </a:t>
            </a:r>
            <a:r>
              <a:rPr lang="en-US" sz="3600" dirty="0" err="1"/>
              <a:t>Variante</a:t>
            </a:r>
            <a:r>
              <a:rPr lang="en-US" sz="3600" dirty="0"/>
              <a:t>) – Caso B2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ARTPRO-007 lotto L000010: inserimento Costi prepartenza (IVC) in modo da assegnare il costo opportuno al movimento di tipo Trasferimento (in ingresso). 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1D20184-B26D-FD93-6C48-1E636A63D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916832"/>
            <a:ext cx="10637119" cy="188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84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4000" dirty="0"/>
              <a:t>/Lotto (o </a:t>
            </a:r>
            <a:r>
              <a:rPr lang="en-US" sz="4000" dirty="0" err="1"/>
              <a:t>Variante</a:t>
            </a:r>
            <a:r>
              <a:rPr lang="en-US" sz="4000" dirty="0"/>
              <a:t>) – Caso B2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IVC: nuovo calcolo costo tramite cod. periodo 2023_04_EFF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FF0BC3-98AA-AAC7-040E-97AAC204F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07" y="1534318"/>
            <a:ext cx="8289905" cy="400883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9073B36-FD78-F0DD-CDA8-F3F091D08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2675952"/>
            <a:ext cx="7346317" cy="25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Smontaggio</a:t>
            </a:r>
            <a:r>
              <a:rPr lang="en-US" sz="3600" dirty="0"/>
              <a:t> </a:t>
            </a:r>
            <a:r>
              <a:rPr lang="en-US" sz="3600" dirty="0" err="1"/>
              <a:t>Articoli</a:t>
            </a:r>
            <a:r>
              <a:rPr lang="en-US" sz="3600" dirty="0"/>
              <a:t> – </a:t>
            </a:r>
            <a:r>
              <a:rPr lang="en-US" sz="3600" dirty="0" err="1"/>
              <a:t>Esempio</a:t>
            </a:r>
            <a:r>
              <a:rPr lang="en-US" sz="3600" dirty="0"/>
              <a:t> 1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95400" y="988610"/>
            <a:ext cx="102680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L’articolo 1000_SM Bicicletta viene prodotto con l’ordine di produzione 319000493.</a:t>
            </a:r>
          </a:p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Gli accessori vengono smontati perché necessari e versati a magazzino, l’articolo senza gli accessori deve essere versato a magazzino con un codice diverso perché cambia il suo valore. (1000_SM_NOACC). </a:t>
            </a: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00F816B-B913-E3C8-7D2E-6B9C991B0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088" y="2276872"/>
            <a:ext cx="5433988" cy="411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44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Smontaggio</a:t>
            </a:r>
            <a:r>
              <a:rPr lang="en-US" sz="3600" dirty="0"/>
              <a:t> </a:t>
            </a:r>
            <a:r>
              <a:rPr lang="en-US" sz="3600" dirty="0" err="1"/>
              <a:t>Articoli</a:t>
            </a:r>
            <a:r>
              <a:rPr lang="en-US" sz="3600" dirty="0"/>
              <a:t> – </a:t>
            </a:r>
            <a:r>
              <a:rPr lang="en-US" sz="3600" dirty="0" err="1"/>
              <a:t>Esempio</a:t>
            </a:r>
            <a:r>
              <a:rPr lang="en-US" sz="3600" dirty="0"/>
              <a:t> 1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60272" y="988610"/>
            <a:ext cx="10303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Per eseguire lo smontaggio viene creato un ordine di produzione 319000494 con un ciclo specifico. I componenti che devono essere versati a magazzino vengono inseriti con quantità negativa. 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47BEA94-2418-51F1-5759-3C7C96AB5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3634922"/>
            <a:ext cx="9702097" cy="223446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B259DD-F674-47A0-7282-F038FFE51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2175308"/>
            <a:ext cx="7488832" cy="13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66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Smontaggio</a:t>
            </a:r>
            <a:r>
              <a:rPr lang="en-US" sz="3600" dirty="0"/>
              <a:t> </a:t>
            </a:r>
            <a:r>
              <a:rPr lang="en-US" sz="3600" dirty="0" err="1"/>
              <a:t>Articoli</a:t>
            </a:r>
            <a:r>
              <a:rPr lang="en-US" sz="4000" dirty="0"/>
              <a:t> – </a:t>
            </a:r>
            <a:r>
              <a:rPr lang="en-US" sz="4000" dirty="0" err="1"/>
              <a:t>Esempio</a:t>
            </a:r>
            <a:r>
              <a:rPr lang="en-US" sz="4000" dirty="0"/>
              <a:t> 1 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90907" y="1022998"/>
            <a:ext cx="10484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IVC: calcolo costo tramite cod. periodo 2023_04_EFF_SM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F9DC94E-EB8B-6EF4-2F78-A73C2B113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07" y="1866603"/>
            <a:ext cx="10089754" cy="174513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4122749-6098-2D75-A2F0-0C4CEF70C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190" y="4005064"/>
            <a:ext cx="7101620" cy="144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18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Smontaggio</a:t>
            </a:r>
            <a:r>
              <a:rPr lang="en-US" sz="3600" dirty="0"/>
              <a:t> </a:t>
            </a:r>
            <a:r>
              <a:rPr lang="en-US" sz="3600" dirty="0" err="1"/>
              <a:t>Articoli</a:t>
            </a:r>
            <a:r>
              <a:rPr lang="en-US" sz="3600" dirty="0"/>
              <a:t> – </a:t>
            </a:r>
            <a:r>
              <a:rPr lang="en-US" sz="3600" dirty="0" err="1"/>
              <a:t>Esempio</a:t>
            </a:r>
            <a:r>
              <a:rPr lang="en-US" sz="3600" dirty="0"/>
              <a:t> 2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95400" y="988610"/>
            <a:ext cx="102680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L’articolo 1000_SM_ACQ Bicicletta viene acquistato e poi modificato con l’ordine di produzione 319000495.</a:t>
            </a:r>
          </a:p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Vengono sostituiti 3 componenti, viene consumato l’articolo di acquisto e prodotto l’articolo 1000_SM_MOD.  Per eseguire la modifica occorre utilizzare un ciclo specifico.</a:t>
            </a: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68B44E7-F5C3-45E8-7B37-2BDF25E0E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940" y="2421837"/>
            <a:ext cx="7414120" cy="113000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562736B-3E2C-C22F-01D6-ECF7F8358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564" y="3871161"/>
            <a:ext cx="7848872" cy="202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9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Smontaggio</a:t>
            </a:r>
            <a:r>
              <a:rPr lang="en-US" sz="3600" dirty="0"/>
              <a:t> </a:t>
            </a:r>
            <a:r>
              <a:rPr lang="en-US" sz="3600" dirty="0" err="1"/>
              <a:t>Articoli</a:t>
            </a:r>
            <a:r>
              <a:rPr lang="en-US" sz="4000" dirty="0"/>
              <a:t> – </a:t>
            </a:r>
            <a:r>
              <a:rPr lang="en-US" sz="4000" dirty="0" err="1"/>
              <a:t>Esempio</a:t>
            </a:r>
            <a:r>
              <a:rPr lang="en-US" sz="4000"/>
              <a:t> 2 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6" y="1022998"/>
            <a:ext cx="103679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IVC: calcolo costo tramite cod. periodo 2023_04_EFF_SM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93E3E0D-FA9B-6FFB-03EF-64C80BE9F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06" y="1650838"/>
            <a:ext cx="10402883" cy="114024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096F8EE-6F3C-0558-52DD-903E37D01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313" y="3140968"/>
            <a:ext cx="7985373" cy="214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74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3600" dirty="0"/>
              <a:t> – Caso A1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Il costo dell’articolo si incrementa per effetto della rilavorazione: creazione di un apposito OdP che versi e consumi la </a:t>
            </a:r>
            <a:r>
              <a:rPr lang="it-IT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stessa quantità </a:t>
            </a: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del codice articolo oggetto di rilavorazione. </a:t>
            </a:r>
          </a:p>
          <a:p>
            <a:pPr algn="just">
              <a:spcBef>
                <a:spcPts val="600"/>
              </a:spcBef>
            </a:pP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ARTPRO-001 (articolo di produzione): creato, avanzato e chiuso OdP Nr. 319000478 per 1 PZ.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636B1B-67F5-3275-591D-B7312F7AE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2276872"/>
            <a:ext cx="790552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16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4000" dirty="0"/>
              <a:t> – Caso A1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IVC: calcolo costo tramite cod. periodo 2023_04_EFF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DE9CB6D-4A6E-E6E4-670B-AA326C866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07" y="1517882"/>
            <a:ext cx="7497817" cy="181546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53787AD-0A11-880A-57ED-CD552A138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1535076"/>
            <a:ext cx="4176757" cy="408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91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4000" dirty="0"/>
              <a:t> – Caso A1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ARTPRO-001: creato, avanzato e chiuso OdP Nr. 319000479 per 1 PZ. </a:t>
            </a:r>
          </a:p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Modificati </a:t>
            </a:r>
            <a:r>
              <a:rPr lang="it-IT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Diba</a:t>
            </a: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e Ciclo: nel Ciclo è presente solo 1 ora come Tempo di lavorazione </a:t>
            </a:r>
            <a:r>
              <a:rPr lang="it-IT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dell’AdP</a:t>
            </a: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1000.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272A784-98AA-F2C2-1B11-05836B771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023" y="1916832"/>
            <a:ext cx="8993886" cy="175656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0957EAC-8B77-1A5B-DC78-6705C4465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494" y="3789040"/>
            <a:ext cx="8060944" cy="222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02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4000" dirty="0"/>
              <a:t> – Caso A1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ARTPRO-001: costo OdP rilavorazione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3D3D9FD-BDA8-2829-F51D-6BDFFE55E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700808"/>
            <a:ext cx="7562332" cy="44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04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4000" dirty="0"/>
              <a:t> – Caso A1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IVC: nuovo calcolo costo tramite cod. periodo 2023_04_EFF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C87A571-B382-7D1C-5497-CCB8F66BA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700808"/>
            <a:ext cx="7560840" cy="18319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348DAED-EEDB-E422-1DD2-4039D6DAD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74" y="1340768"/>
            <a:ext cx="4806536" cy="482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6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298D-6596-4567-8C6A-A21A0CFC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Rilavorazione</a:t>
            </a:r>
            <a:r>
              <a:rPr lang="en-US" sz="3600" dirty="0"/>
              <a:t> </a:t>
            </a:r>
            <a:r>
              <a:rPr lang="en-US" sz="3600" dirty="0" err="1"/>
              <a:t>Articolo</a:t>
            </a:r>
            <a:r>
              <a:rPr lang="en-US" sz="3600" dirty="0"/>
              <a:t> – Caso A2</a:t>
            </a:r>
            <a:endParaRPr lang="it-IT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7B4EC58-F36B-4E7C-805A-00501926470A}"/>
              </a:ext>
            </a:extLst>
          </p:cNvPr>
          <p:cNvSpPr txBox="1"/>
          <p:nvPr/>
        </p:nvSpPr>
        <p:spPr>
          <a:xfrm>
            <a:off x="614407" y="1052736"/>
            <a:ext cx="1048411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Il costo dell’articolo si incrementa per effetto della rilavorazione e l’aggiunta di componenti: creazione di un apposito OdP che versi e consumi la </a:t>
            </a:r>
            <a:r>
              <a:rPr lang="it-IT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stessa quantità </a:t>
            </a: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del codice articolo oggetto di rilavorazione. </a:t>
            </a:r>
          </a:p>
          <a:p>
            <a:pPr algn="just">
              <a:spcBef>
                <a:spcPts val="600"/>
              </a:spcBef>
            </a:pP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ARTPRO-002 (articolo di produzione con </a:t>
            </a:r>
            <a:r>
              <a:rPr lang="it-IT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Diba</a:t>
            </a:r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e Ciclo dell’ARTPRO-001): creato, avanzato e chiuso OdP Nr. 319000480 per 1 PZ.</a:t>
            </a: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8004E4B-85E9-ECFB-A04F-38F987E6C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106" y="2780928"/>
            <a:ext cx="6480720" cy="37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15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839147e67602eb59fc79c714c38d69efa71a97"/>
</p:tagLst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 - Template Vuoto Eos 20 anni.pptx" id="{3C66E2CF-2B40-4A6D-A710-F3D7C5E35B03}" vid="{1690EEB1-61E3-4B2F-9880-54AEEC7E832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gua xmlns="09af6f84-d436-405f-a749-2c9c3b74d1e4">
      <Value>ITA</Value>
    </Lingua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E9224BCD19BE4F8DF31EA7A0ED1CD9" ma:contentTypeVersion="11" ma:contentTypeDescription="Creare un nuovo documento." ma:contentTypeScope="" ma:versionID="08b5d5bcf03b271959d63e35214d8a87">
  <xsd:schema xmlns:xsd="http://www.w3.org/2001/XMLSchema" xmlns:xs="http://www.w3.org/2001/XMLSchema" xmlns:p="http://schemas.microsoft.com/office/2006/metadata/properties" xmlns:ns2="09af6f84-d436-405f-a749-2c9c3b74d1e4" targetNamespace="http://schemas.microsoft.com/office/2006/metadata/properties" ma:root="true" ma:fieldsID="f3f64c30ba511ca599c223dd4be2a3c4" ns2:_="">
    <xsd:import namespace="09af6f84-d436-405f-a749-2c9c3b74d1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ingu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f6f84-d436-405f-a749-2c9c3b74d1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ingua" ma:index="18" nillable="true" ma:displayName="Lingua" ma:format="Dropdown" ma:internalName="Lingu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TA"/>
                    <xsd:enumeration value="ENG"/>
                    <xsd:enumeration value="DEU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8D368F-6BDC-49B7-954C-AC8E031675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8C45B0-9812-43E9-8936-04F4B533E77A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09af6f84-d436-405f-a749-2c9c3b74d1e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6687F2B-45CE-48FB-8726-11A4016713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f6f84-d436-405f-a749-2c9c3b74d1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1542</Words>
  <Application>Microsoft Office PowerPoint</Application>
  <PresentationFormat>Widescreen</PresentationFormat>
  <Paragraphs>391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Segoe UI Light</vt:lpstr>
      <vt:lpstr>Segoe UI Semibold</vt:lpstr>
      <vt:lpstr>Segoe UI Semilight</vt:lpstr>
      <vt:lpstr>1_Tema di Office</vt:lpstr>
      <vt:lpstr>Best practices: IVC Rilavorazioni ed Autoconsumi</vt:lpstr>
      <vt:lpstr>Agenda</vt:lpstr>
      <vt:lpstr>IVC Gestione Rilavorazioni ed Autoconsumi</vt:lpstr>
      <vt:lpstr>Rilavorazione Articolo – Caso A1</vt:lpstr>
      <vt:lpstr>Rilavorazione Articolo – Caso A1</vt:lpstr>
      <vt:lpstr>Rilavorazione Articolo – Caso A1</vt:lpstr>
      <vt:lpstr>Rilavorazione Articolo – Caso A1</vt:lpstr>
      <vt:lpstr>Rilavorazione Articolo – Caso A1</vt:lpstr>
      <vt:lpstr>Rilavorazione Articolo – Caso A2</vt:lpstr>
      <vt:lpstr>Rilavorazione Articolo – Caso A2</vt:lpstr>
      <vt:lpstr>Rilavorazione Articolo – Caso A2</vt:lpstr>
      <vt:lpstr>Rilavorazione Articolo – Caso A2</vt:lpstr>
      <vt:lpstr>Rilavorazione Articolo – Caso A3</vt:lpstr>
      <vt:lpstr>Rilavorazione Articolo – Caso A3</vt:lpstr>
      <vt:lpstr>Rilavorazione Articolo – Caso A3</vt:lpstr>
      <vt:lpstr>Rilavorazione Articolo – Caso B1</vt:lpstr>
      <vt:lpstr>Rilavorazione Articolo – Caso B1</vt:lpstr>
      <vt:lpstr>Rilavorazione Articolo – Caso B1</vt:lpstr>
      <vt:lpstr>Rilavorazione Articolo – Caso B1</vt:lpstr>
      <vt:lpstr>Rilavorazione Articolo/Lotto (o Variante) – Caso A4</vt:lpstr>
      <vt:lpstr>Rilavorazione Articolo/Lotto (o Variante) – Caso A4</vt:lpstr>
      <vt:lpstr>Rilavorazione Articolo/Lotto (o Variante) – Caso A4</vt:lpstr>
      <vt:lpstr>Rilavorazione Articolo/Lotto (o Variante) – Caso A4</vt:lpstr>
      <vt:lpstr>Rilavorazione Articolo/Lotto (o Variante) – Caso A5</vt:lpstr>
      <vt:lpstr>Rilavorazione Articolo/Lotto (o Variante) – Caso A5</vt:lpstr>
      <vt:lpstr>Rilavorazione Articolo/Lotto (o Variante) – Caso A5</vt:lpstr>
      <vt:lpstr>Rilavorazione Articolo/Lotto (o Variante) – Caso A6</vt:lpstr>
      <vt:lpstr>Rilavorazione Articolo/Lotto (o Variante) – Caso A6</vt:lpstr>
      <vt:lpstr>Rilavorazione Articolo/Lotto (o Variante) – Caso B2</vt:lpstr>
      <vt:lpstr>Rilavorazione Articolo/Lotto (o Variante) – Caso B2</vt:lpstr>
      <vt:lpstr>Rilavorazione Articolo/Lotto (o Variante) – Caso B2</vt:lpstr>
      <vt:lpstr>Rilavorazione Articolo/Lotto (o Variante) – Caso B2</vt:lpstr>
      <vt:lpstr>Smontaggio Articoli – Esempio 1</vt:lpstr>
      <vt:lpstr>Smontaggio Articoli – Esempio 1</vt:lpstr>
      <vt:lpstr>Smontaggio Articoli – Esempio 1 </vt:lpstr>
      <vt:lpstr>Smontaggio Articoli – Esempio 2</vt:lpstr>
      <vt:lpstr>Smontaggio Articoli – Esempio 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Rigon</dc:creator>
  <cp:keywords>Template EOS</cp:keywords>
  <cp:lastModifiedBy>Francesco Petrera</cp:lastModifiedBy>
  <cp:revision>197</cp:revision>
  <cp:lastPrinted>2015-01-08T07:58:14Z</cp:lastPrinted>
  <dcterms:created xsi:type="dcterms:W3CDTF">2021-11-23T10:30:17Z</dcterms:created>
  <dcterms:modified xsi:type="dcterms:W3CDTF">2025-09-16T12:44:58Z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0x01010047E9224BCD19BE4F8DF31EA7A0ED1CD9</vt:lpwstr>
  </property>
</Properties>
</file>